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61" r:id="rId5"/>
    <p:sldId id="258" r:id="rId6"/>
    <p:sldId id="259" r:id="rId7"/>
    <p:sldId id="260" r:id="rId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64" d="100"/>
          <a:sy n="64" d="100"/>
        </p:scale>
        <p:origin x="90"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AF137432-6761-43A3-BA79-7FEA61B2B99E}" type="datetimeFigureOut">
              <a:rPr lang="es-CO" smtClean="0"/>
              <a:t>19/03/2024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196390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AF137432-6761-43A3-BA79-7FEA61B2B99E}" type="datetimeFigureOut">
              <a:rPr lang="es-CO" smtClean="0"/>
              <a:t>19/03/2024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325969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AF137432-6761-43A3-BA79-7FEA61B2B99E}" type="datetimeFigureOut">
              <a:rPr lang="es-CO" smtClean="0"/>
              <a:t>19/03/2024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201515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AF137432-6761-43A3-BA79-7FEA61B2B99E}" type="datetimeFigureOut">
              <a:rPr lang="es-CO" smtClean="0"/>
              <a:t>19/03/2024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234020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F137432-6761-43A3-BA79-7FEA61B2B99E}" type="datetimeFigureOut">
              <a:rPr lang="es-CO" smtClean="0"/>
              <a:t>19/03/2024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149550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AF137432-6761-43A3-BA79-7FEA61B2B99E}" type="datetimeFigureOut">
              <a:rPr lang="es-CO" smtClean="0"/>
              <a:t>19/03/2024</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38265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AF137432-6761-43A3-BA79-7FEA61B2B99E}" type="datetimeFigureOut">
              <a:rPr lang="es-CO" smtClean="0"/>
              <a:t>19/03/2024</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2478500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AF137432-6761-43A3-BA79-7FEA61B2B99E}" type="datetimeFigureOut">
              <a:rPr lang="es-CO" smtClean="0"/>
              <a:t>19/03/2024</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48455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137432-6761-43A3-BA79-7FEA61B2B99E}" type="datetimeFigureOut">
              <a:rPr lang="es-CO" smtClean="0"/>
              <a:t>19/03/2024</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20287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F137432-6761-43A3-BA79-7FEA61B2B99E}" type="datetimeFigureOut">
              <a:rPr lang="es-CO" smtClean="0"/>
              <a:t>19/03/2024</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180193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F137432-6761-43A3-BA79-7FEA61B2B99E}" type="datetimeFigureOut">
              <a:rPr lang="es-CO" smtClean="0"/>
              <a:t>19/03/2024</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1FBDE820-976C-4C83-AC21-DD3E921D27B8}" type="slidenum">
              <a:rPr lang="es-CO" smtClean="0"/>
              <a:t>‹Nº›</a:t>
            </a:fld>
            <a:endParaRPr lang="es-CO"/>
          </a:p>
        </p:txBody>
      </p:sp>
    </p:spTree>
    <p:extLst>
      <p:ext uri="{BB962C8B-B14F-4D97-AF65-F5344CB8AC3E}">
        <p14:creationId xmlns:p14="http://schemas.microsoft.com/office/powerpoint/2010/main" val="316823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37432-6761-43A3-BA79-7FEA61B2B99E}" type="datetimeFigureOut">
              <a:rPr lang="es-CO" smtClean="0"/>
              <a:t>19/03/2024</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DE820-976C-4C83-AC21-DD3E921D27B8}" type="slidenum">
              <a:rPr lang="es-CO" smtClean="0"/>
              <a:t>‹Nº›</a:t>
            </a:fld>
            <a:endParaRPr lang="es-CO"/>
          </a:p>
        </p:txBody>
      </p:sp>
    </p:spTree>
    <p:extLst>
      <p:ext uri="{BB962C8B-B14F-4D97-AF65-F5344CB8AC3E}">
        <p14:creationId xmlns:p14="http://schemas.microsoft.com/office/powerpoint/2010/main" val="940121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lfinanciero.com.mx/nacional/2022/10/18/el-vape-te-acorta-la-vida-la-cancion-contra-los-vapeadores-en-mexic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kidshealth.org/es/parents/anxiety-disorders.html" TargetMode="External"/><Relationship Id="rId2" Type="http://schemas.openxmlformats.org/officeDocument/2006/relationships/hyperlink" Target="https://kidshealth.org/es/parents/drugs-nicotine.html" TargetMode="External"/><Relationship Id="rId1" Type="http://schemas.openxmlformats.org/officeDocument/2006/relationships/slideLayout" Target="../slideLayouts/slideLayout2.xml"/><Relationship Id="rId6" Type="http://schemas.openxmlformats.org/officeDocument/2006/relationships/hyperlink" Target="https://kidshealth.org/es/parents/bronchitis.html" TargetMode="External"/><Relationship Id="rId5" Type="http://schemas.openxmlformats.org/officeDocument/2006/relationships/hyperlink" Target="https://kidshealth.org/es/parents/smoking.html" TargetMode="External"/><Relationship Id="rId4" Type="http://schemas.openxmlformats.org/officeDocument/2006/relationships/hyperlink" Target="https://kidshealth.org/es/parents/understanding-depression.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8283728" y="1654284"/>
            <a:ext cx="3683357" cy="4520484"/>
          </a:xfrm>
          <a:prstGeom prst="rect">
            <a:avLst/>
          </a:prstGeom>
          <a:noFill/>
          <a:ln>
            <a:noFill/>
          </a:ln>
        </p:spPr>
      </p:pic>
      <p:sp>
        <p:nvSpPr>
          <p:cNvPr id="6" name="CuadroTexto 5"/>
          <p:cNvSpPr txBox="1"/>
          <p:nvPr/>
        </p:nvSpPr>
        <p:spPr>
          <a:xfrm>
            <a:off x="360608" y="1779687"/>
            <a:ext cx="7585656" cy="5078313"/>
          </a:xfrm>
          <a:prstGeom prst="rect">
            <a:avLst/>
          </a:prstGeom>
          <a:noFill/>
        </p:spPr>
        <p:txBody>
          <a:bodyPr wrap="square" rtlCol="0">
            <a:spAutoFit/>
          </a:bodyPr>
          <a:lstStyle/>
          <a:p>
            <a:pPr fontAlgn="base"/>
            <a:r>
              <a:rPr lang="es-CO" b="1" dirty="0"/>
              <a:t>¿PERO QUE ES VAPEAR?</a:t>
            </a:r>
            <a:endParaRPr lang="es-CO" dirty="0"/>
          </a:p>
          <a:p>
            <a:pPr fontAlgn="base"/>
            <a:r>
              <a:rPr lang="es-CO" dirty="0"/>
              <a:t>Es inhalar el vapor (aerosol) creado por un cigarrillo electrónico</a:t>
            </a:r>
          </a:p>
          <a:p>
            <a:pPr fontAlgn="base"/>
            <a:r>
              <a:rPr lang="es-CO" b="1" dirty="0"/>
              <a:t>¿Cómo </a:t>
            </a:r>
            <a:r>
              <a:rPr lang="es-CO" b="1" dirty="0" err="1"/>
              <a:t>vapean</a:t>
            </a:r>
            <a:r>
              <a:rPr lang="es-CO" b="1" dirty="0"/>
              <a:t> las personas?</a:t>
            </a:r>
            <a:endParaRPr lang="es-CO" dirty="0"/>
          </a:p>
          <a:p>
            <a:r>
              <a:rPr lang="es-CO" dirty="0"/>
              <a:t>Los cigarrillos electrónicos o </a:t>
            </a:r>
            <a:r>
              <a:rPr lang="es-CO" dirty="0" err="1"/>
              <a:t>vapeadores</a:t>
            </a:r>
            <a:r>
              <a:rPr lang="es-CO" dirty="0"/>
              <a:t> son dispositivos de </a:t>
            </a:r>
            <a:r>
              <a:rPr lang="es-CO" dirty="0" err="1"/>
              <a:t>vapeo</a:t>
            </a:r>
            <a:r>
              <a:rPr lang="es-CO" dirty="0"/>
              <a:t> a batería que calientan un líquido hasta transformarlo en un aerosol (vapor), que se inhala y es de anotar que en el proceso de calefacción se pueden causar reacciones creando nuevas sustancias químicas, como el formaldehído, el cual se sabe puede provocar cáncer y algunos contaminantes, como los metales, también pueden meterse en los productos de </a:t>
            </a:r>
            <a:r>
              <a:rPr lang="es-CO" dirty="0" err="1"/>
              <a:t>vapeo</a:t>
            </a:r>
            <a:r>
              <a:rPr lang="es-CO" dirty="0"/>
              <a:t>, y de ahí, al aerosol.</a:t>
            </a:r>
          </a:p>
          <a:p>
            <a:pPr fontAlgn="base"/>
            <a:r>
              <a:rPr lang="es-CO" dirty="0"/>
              <a:t>Tenga en cuenta que el aerosol no es simplemente vapor de agua, suele contener nicotina, otras sustancias químicas peligrosas y saborizantes. </a:t>
            </a:r>
          </a:p>
          <a:p>
            <a:pPr fontAlgn="base"/>
            <a:r>
              <a:rPr lang="es-CO" dirty="0"/>
              <a:t>Algunos cigarrillos electrónicos son desechables y están diseñados para ser usados una sola vez. Cuando el líquido se termina o la batería se descarga, el usuario desecha el dispositivo. Otros se pueden rellenar con líquido, se pueden recargar y usar una y otra vez. Algunas personas compran cartuchos precargados para cigarrillos electrónicos. Otras compran una botella de líquido y recargan los cigarrillos electrónicos cuando lo necesitan.</a:t>
            </a:r>
          </a:p>
          <a:p>
            <a:endParaRPr lang="es-CO" dirty="0"/>
          </a:p>
        </p:txBody>
      </p:sp>
      <p:sp>
        <p:nvSpPr>
          <p:cNvPr id="7" name="Rectángulo 6"/>
          <p:cNvSpPr/>
          <p:nvPr/>
        </p:nvSpPr>
        <p:spPr>
          <a:xfrm>
            <a:off x="2487030" y="301035"/>
            <a:ext cx="7477496" cy="923330"/>
          </a:xfrm>
          <a:prstGeom prst="rect">
            <a:avLst/>
          </a:prstGeom>
          <a:noFill/>
        </p:spPr>
        <p:txBody>
          <a:bodyPr wrap="none" lIns="91440" tIns="45720" rIns="91440" bIns="45720">
            <a:spAutoFit/>
          </a:bodyPr>
          <a:lstStyle/>
          <a:p>
            <a:pPr algn="ctr"/>
            <a:r>
              <a:rPr lang="es-E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El vapeador y sus riesgos.</a:t>
            </a:r>
            <a:endParaRPr lang="es-E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87971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es-CO" dirty="0"/>
          </a:p>
        </p:txBody>
      </p:sp>
      <p:sp>
        <p:nvSpPr>
          <p:cNvPr id="4" name="CuadroTexto 3"/>
          <p:cNvSpPr txBox="1"/>
          <p:nvPr/>
        </p:nvSpPr>
        <p:spPr>
          <a:xfrm>
            <a:off x="401781" y="1339079"/>
            <a:ext cx="11388437" cy="5355312"/>
          </a:xfrm>
          <a:prstGeom prst="rect">
            <a:avLst/>
          </a:prstGeom>
          <a:noFill/>
        </p:spPr>
        <p:txBody>
          <a:bodyPr wrap="square" rtlCol="0">
            <a:spAutoFit/>
          </a:bodyPr>
          <a:lstStyle/>
          <a:p>
            <a:r>
              <a:rPr lang="es-CO" b="1" dirty="0" smtClean="0"/>
              <a:t>ARTÍCULO N° 32. SITUACIONES QUE AFECTAN EL PROCESO PEDAGÓGICO FORMATIVO </a:t>
            </a:r>
          </a:p>
          <a:p>
            <a:r>
              <a:rPr lang="es-CO" b="1" dirty="0" smtClean="0"/>
              <a:t>FALTAS GRAVISIMAS</a:t>
            </a:r>
          </a:p>
          <a:p>
            <a:r>
              <a:rPr lang="es-CO" dirty="0" smtClean="0"/>
              <a:t>- Ingresar a la institución bajo los efectos de bebidas embriagantes o de sustancias alucinógenas, psicoactivas, estimulantes, etc.</a:t>
            </a:r>
          </a:p>
          <a:p>
            <a:r>
              <a:rPr lang="es-CO" dirty="0" smtClean="0"/>
              <a:t>- Consumir, portar, invitar, incitar, distribuir, vender, o coaccionar el consumo de bebidas embriagantes, sustancias alucinógenas, psicoactivas, estimulantes, alcohol y/o cigarrillos dentro de la institución. </a:t>
            </a:r>
          </a:p>
          <a:p>
            <a:r>
              <a:rPr lang="es-CO" dirty="0" smtClean="0"/>
              <a:t>- Fumar dentro o fuera del colegio en las salidas o eventos en que participe la institución mientras la represente y/o portando el uniforme de la institución. </a:t>
            </a:r>
          </a:p>
          <a:p>
            <a:r>
              <a:rPr lang="es-CO" dirty="0" smtClean="0"/>
              <a:t>FALTAS GRAVÍSIMAS Cuando se trata de faltas gravísimas de la misma manera, se hace un estudio de la conducta presentada, se plantearán estrategias para la institución y para el hogar y el estudiante deberá asistir a un tratamiento paralelo a la escolaridad. Si las faltas persisten e interfieren en la dinámica de la institución, será necesario implementar programas de planes para ser desarrollados por su familia en el hogar paralelo con el tratamiento del profesional requerido. La institución hará seguimiento pedagógico cada ocho días mientras el estudiante esté de nuevo en capacidad para estar en grupo. </a:t>
            </a:r>
            <a:r>
              <a:rPr lang="es-CO" b="1" dirty="0" smtClean="0"/>
              <a:t>Parágrafo</a:t>
            </a:r>
            <a:r>
              <a:rPr lang="es-CO" dirty="0" smtClean="0"/>
              <a:t>: El retiro temporal de clase o del establecimiento se hará en caso de que el comportamiento del estudiante de inclusión afecte la integridad personal de los otros niños y/o de sí mismo, en caso de que el padre o acudiente no realice el tratamiento sugerido. En caso de ser necesario, se buscarán estrategias pedagógicas y </a:t>
            </a:r>
            <a:r>
              <a:rPr lang="es-CO" dirty="0" err="1" smtClean="0"/>
              <a:t>convivenciales</a:t>
            </a:r>
            <a:r>
              <a:rPr lang="es-CO" dirty="0" smtClean="0"/>
              <a:t> ajustadas a las necesidades específicas del menor. Al presentarse negligencia por parte de los padres y/o acudientes se activará la ruta de atención pertinente para el manejo de dicha situación, que permitan la garantía de los derechos del menor</a:t>
            </a:r>
            <a:endParaRPr lang="es-CO" dirty="0"/>
          </a:p>
        </p:txBody>
      </p:sp>
      <p:sp>
        <p:nvSpPr>
          <p:cNvPr id="5" name="Rectángulo 4"/>
          <p:cNvSpPr/>
          <p:nvPr/>
        </p:nvSpPr>
        <p:spPr>
          <a:xfrm>
            <a:off x="2144038" y="307391"/>
            <a:ext cx="8402685" cy="523220"/>
          </a:xfrm>
          <a:prstGeom prst="rect">
            <a:avLst/>
          </a:prstGeom>
          <a:noFill/>
        </p:spPr>
        <p:txBody>
          <a:bodyPr wrap="none" lIns="91440" tIns="45720" rIns="91440" bIns="45720">
            <a:spAutoFit/>
          </a:bodyPr>
          <a:lstStyle/>
          <a:p>
            <a:pPr algn="ctr"/>
            <a:r>
              <a:rPr lang="es-ES"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Manejo del manual de convivencia frente al problema: </a:t>
            </a:r>
            <a:endParaRPr lang="es-E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62582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1618" y="679966"/>
            <a:ext cx="10723457" cy="6715125"/>
          </a:xfrm>
        </p:spPr>
        <p:txBody>
          <a:bodyPr>
            <a:normAutofit fontScale="47500" lnSpcReduction="20000"/>
          </a:bodyPr>
          <a:lstStyle/>
          <a:p>
            <a:r>
              <a:rPr lang="es-CO" sz="2900" i="1" dirty="0"/>
              <a:t>En último debate fue aprobado el proyecto de ley que pondrá </a:t>
            </a:r>
            <a:r>
              <a:rPr lang="es-CO" sz="2900" dirty="0" smtClean="0"/>
              <a:t>regulación y </a:t>
            </a:r>
            <a:r>
              <a:rPr lang="es-CO" sz="2900" i="1" dirty="0" smtClean="0"/>
              <a:t>restricciones </a:t>
            </a:r>
            <a:r>
              <a:rPr lang="es-CO" sz="2900" i="1" dirty="0"/>
              <a:t>a los vapeadores y cigarrillos electrónicos en Colombia, distintos sectores lo consideraron como un paso hacia la protección de la salud </a:t>
            </a:r>
            <a:r>
              <a:rPr lang="es-CO" sz="2900" i="1" dirty="0" smtClean="0"/>
              <a:t>pública y </a:t>
            </a:r>
            <a:r>
              <a:rPr lang="es-CO" sz="2900" dirty="0" err="1" smtClean="0"/>
              <a:t>y</a:t>
            </a:r>
            <a:r>
              <a:rPr lang="es-CO" sz="2900" dirty="0" smtClean="0"/>
              <a:t> desincentivar su consumo</a:t>
            </a:r>
            <a:r>
              <a:rPr lang="es-CO" sz="2900" i="1" dirty="0" smtClean="0"/>
              <a:t>.</a:t>
            </a:r>
            <a:r>
              <a:rPr lang="es-CO" sz="2900" i="1" dirty="0"/>
              <a:t> </a:t>
            </a:r>
            <a:endParaRPr lang="es-CO" sz="2900" dirty="0"/>
          </a:p>
          <a:p>
            <a:endParaRPr lang="es-CO" sz="2900" dirty="0"/>
          </a:p>
          <a:p>
            <a:r>
              <a:rPr lang="es-CO" sz="2900" dirty="0" smtClean="0"/>
              <a:t>En </a:t>
            </a:r>
            <a:r>
              <a:rPr lang="es-CO" sz="2900" dirty="0"/>
              <a:t>cuarto y último debate fue aprobado el proyecto de ley que busca regular el consumo de cigarrillos electrónicos y vapeadores en Colombia al incorporar estos productos en lo que establece la ley 1335 de 2009, conocida popularmente como la “Ley Antitabaco”.</a:t>
            </a:r>
          </a:p>
          <a:p>
            <a:endParaRPr lang="es-CO" sz="2900" dirty="0"/>
          </a:p>
          <a:p>
            <a:r>
              <a:rPr lang="es-CO" sz="2900" dirty="0"/>
              <a:t>Esto quiere decir que disposiciones como las restricciones sobre la publicidad de productos de tabaco, la prohibición de fumar en lugares cerrados de acceso público, y la implementación de medidas para prevenir el consumo de tabaco, ahora aplicarán no sólo para consumidores de cigarrillos convencionales, sino también de cigarrillos </a:t>
            </a:r>
            <a:r>
              <a:rPr lang="es-CO" sz="2900" dirty="0" smtClean="0"/>
              <a:t>electrónicos y/o vapeadores.</a:t>
            </a:r>
            <a:r>
              <a:rPr lang="es-CO" sz="2900" dirty="0"/>
              <a:t/>
            </a:r>
            <a:br>
              <a:rPr lang="es-CO" sz="2900" dirty="0"/>
            </a:br>
            <a:r>
              <a:rPr lang="es-CO" sz="2900" dirty="0"/>
              <a:t> </a:t>
            </a:r>
          </a:p>
          <a:p>
            <a:r>
              <a:rPr lang="es-CO" sz="2900" dirty="0"/>
              <a:t>El proyecto, </a:t>
            </a:r>
            <a:r>
              <a:rPr lang="es-CO" sz="2900" dirty="0" smtClean="0"/>
              <a:t>es novedoso en </a:t>
            </a:r>
            <a:r>
              <a:rPr lang="es-CO" sz="2900" dirty="0"/>
              <a:t>la legislación colombiana al abordar aspectos como </a:t>
            </a:r>
            <a:r>
              <a:rPr lang="es-CO" sz="2900" dirty="0" smtClean="0"/>
              <a:t>etiquetado de advertencia, </a:t>
            </a:r>
            <a:r>
              <a:rPr lang="es-CO" sz="2900" dirty="0"/>
              <a:t>edad mínima para su compra, lugares de consumo, </a:t>
            </a:r>
            <a:r>
              <a:rPr lang="es-CO" sz="2900" dirty="0" smtClean="0"/>
              <a:t>regulación de la publicidad y prohibición del patrocinio por parte de empresas fabricantes, con el objetivo de desincentivar su consumo y proteger la salud de la población entre </a:t>
            </a:r>
            <a:r>
              <a:rPr lang="es-CO" sz="2900" dirty="0"/>
              <a:t>otros que hasta ahora carecían de regulación en el país. </a:t>
            </a:r>
            <a:br>
              <a:rPr lang="es-CO" sz="2900" dirty="0"/>
            </a:br>
            <a:r>
              <a:rPr lang="es-CO" sz="2900" dirty="0"/>
              <a:t> </a:t>
            </a:r>
          </a:p>
          <a:p>
            <a:r>
              <a:rPr lang="es-CO" sz="2900" dirty="0" smtClean="0"/>
              <a:t>Se resalta que uno de los puntos </a:t>
            </a:r>
            <a:r>
              <a:rPr lang="es-CO" sz="2900" dirty="0"/>
              <a:t>más destacados del proyecto de </a:t>
            </a:r>
            <a:r>
              <a:rPr lang="es-CO" sz="2900" dirty="0" smtClean="0"/>
              <a:t>ley, </a:t>
            </a:r>
            <a:r>
              <a:rPr lang="es-CO" sz="2900" dirty="0"/>
              <a:t>es la prohibición de la venta de estos productos electrónicos a menores de </a:t>
            </a:r>
            <a:r>
              <a:rPr lang="es-CO" sz="2900" dirty="0" smtClean="0"/>
              <a:t>edad, poner impuestos a los vapeadores que llegan a Colombia,  </a:t>
            </a:r>
            <a:r>
              <a:rPr lang="es-CO" sz="2900" dirty="0"/>
              <a:t>Esta disposición se fundamenta en el alarmante aumento del “vapeo” entre los jóvenes, y a la evidencia de distintos estudios que señalan que el uso problemático de estos dispositivos puede incrementar los desenlaces en salud.</a:t>
            </a:r>
          </a:p>
          <a:p>
            <a:endParaRPr lang="es-CO" sz="2900" dirty="0"/>
          </a:p>
          <a:p>
            <a:r>
              <a:rPr lang="es-CO" sz="2900" i="1" dirty="0" smtClean="0"/>
              <a:t>“</a:t>
            </a:r>
            <a:r>
              <a:rPr lang="es-CO" sz="2900" i="1" dirty="0"/>
              <a:t>Como los vapeadores tienen sabores, los jóvenes no saben qué están consumiendo, tengo personas en mi equipo que han resultado afectadas por dichos aparatos, pero sobre todo por no saber qué es lo que </a:t>
            </a:r>
            <a:r>
              <a:rPr lang="es-CO" sz="2900" i="1" dirty="0" smtClean="0"/>
              <a:t>contienen”.</a:t>
            </a:r>
            <a:r>
              <a:rPr lang="es-CO" sz="2900" dirty="0"/>
              <a:t/>
            </a:r>
            <a:br>
              <a:rPr lang="es-CO" sz="2900" dirty="0"/>
            </a:br>
            <a:r>
              <a:rPr lang="es-CO" sz="2900" dirty="0"/>
              <a:t> </a:t>
            </a:r>
          </a:p>
          <a:p>
            <a:r>
              <a:rPr lang="es-CO" sz="2900" dirty="0"/>
              <a:t>Con la decisión del legislativo, ahora el proyecto pasa a conciliación y sanción presidencial para ser oficialmente una ley de la República.</a:t>
            </a:r>
          </a:p>
          <a:p>
            <a:endParaRPr lang="es-CO" dirty="0"/>
          </a:p>
          <a:p>
            <a:endParaRPr lang="es-CO" dirty="0"/>
          </a:p>
          <a:p>
            <a:pPr marL="0" indent="0">
              <a:buNone/>
            </a:pPr>
            <a:r>
              <a:rPr lang="es-CO" sz="2100" b="1" dirty="0"/>
              <a:t>Fuente: Oficina de Información y Prensa de la Cámara de </a:t>
            </a:r>
            <a:r>
              <a:rPr lang="es-CO" sz="2100" b="1" dirty="0" smtClean="0"/>
              <a:t>Representantes</a:t>
            </a:r>
            <a:endParaRPr lang="es-CO" sz="2100" dirty="0"/>
          </a:p>
          <a:p>
            <a:pPr marL="0" indent="0">
              <a:buNone/>
            </a:pPr>
            <a:r>
              <a:rPr lang="es-CO" sz="2100" b="1" dirty="0" smtClean="0"/>
              <a:t>Bogotá</a:t>
            </a:r>
            <a:r>
              <a:rPr lang="es-CO" sz="2100" b="1" dirty="0" smtClean="0"/>
              <a:t>, 6 de marzo de 2024. (Prensa Cámara).</a:t>
            </a:r>
            <a:endParaRPr lang="es-CO" sz="2100" dirty="0"/>
          </a:p>
          <a:p>
            <a:pPr marL="0" indent="0">
              <a:buNone/>
            </a:pPr>
            <a:r>
              <a:rPr lang="es-CO" dirty="0" smtClean="0"/>
              <a:t/>
            </a:r>
            <a:br>
              <a:rPr lang="es-CO" dirty="0" smtClean="0"/>
            </a:br>
            <a:endParaRPr lang="es-CO" dirty="0"/>
          </a:p>
        </p:txBody>
      </p:sp>
      <p:sp>
        <p:nvSpPr>
          <p:cNvPr id="4" name="Rectángulo 3"/>
          <p:cNvSpPr/>
          <p:nvPr/>
        </p:nvSpPr>
        <p:spPr>
          <a:xfrm>
            <a:off x="1827983" y="33635"/>
            <a:ext cx="8536055" cy="646331"/>
          </a:xfrm>
          <a:prstGeom prst="rect">
            <a:avLst/>
          </a:prstGeom>
          <a:noFill/>
        </p:spPr>
        <p:txBody>
          <a:bodyPr wrap="none" lIns="91440" tIns="45720" rIns="91440" bIns="45720">
            <a:spAutoFit/>
          </a:bodyPr>
          <a:lstStyle/>
          <a:p>
            <a:pPr algn="ctr"/>
            <a:r>
              <a:rPr lang="es-ES" sz="3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Como funciona la ley frente a esta situación</a:t>
            </a:r>
            <a:endParaRPr lang="es-E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187579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1226" y="415925"/>
            <a:ext cx="10515600" cy="1325563"/>
          </a:xfrm>
        </p:spPr>
        <p:txBody>
          <a:bodyPr/>
          <a:lstStyle/>
          <a:p>
            <a:r>
              <a:rPr lang="es-CO" dirty="0" smtClean="0"/>
              <a:t>REFLEXIONEMOS…</a:t>
            </a:r>
            <a:endParaRPr lang="es-CO" dirty="0"/>
          </a:p>
        </p:txBody>
      </p:sp>
      <p:sp>
        <p:nvSpPr>
          <p:cNvPr id="3" name="Marcador de contenido 2"/>
          <p:cNvSpPr>
            <a:spLocks noGrp="1"/>
          </p:cNvSpPr>
          <p:nvPr>
            <p:ph idx="1"/>
          </p:nvPr>
        </p:nvSpPr>
        <p:spPr>
          <a:xfrm>
            <a:off x="746303" y="2165590"/>
            <a:ext cx="11024987" cy="4804836"/>
          </a:xfrm>
        </p:spPr>
        <p:txBody>
          <a:bodyPr>
            <a:normAutofit fontScale="77500" lnSpcReduction="20000"/>
          </a:bodyPr>
          <a:lstStyle/>
          <a:p>
            <a:pPr marL="0" indent="0" algn="just">
              <a:buNone/>
            </a:pPr>
            <a:r>
              <a:rPr lang="es-CO" dirty="0" smtClean="0"/>
              <a:t>Escribe </a:t>
            </a:r>
            <a:r>
              <a:rPr lang="es-CO" dirty="0" smtClean="0"/>
              <a:t>en una hoja las respuestas dadas a las siguientes preguntas:</a:t>
            </a:r>
          </a:p>
          <a:p>
            <a:pPr marL="0" indent="0" algn="just">
              <a:buNone/>
            </a:pPr>
            <a:endParaRPr lang="es-CO" dirty="0" smtClean="0"/>
          </a:p>
          <a:p>
            <a:pPr marL="0" indent="0" algn="just">
              <a:buNone/>
            </a:pPr>
            <a:r>
              <a:rPr lang="es-CO" dirty="0" smtClean="0"/>
              <a:t>1- </a:t>
            </a:r>
            <a:r>
              <a:rPr lang="es-CO" dirty="0" smtClean="0"/>
              <a:t>Es clara y precisa la norma que expone el Manual de Convivencia sobre el consumo, expendio y comercialización del cigarrillo electrónico y/o vapeador o considera que se debe </a:t>
            </a:r>
            <a:r>
              <a:rPr lang="es-CO" dirty="0" smtClean="0"/>
              <a:t>aclarar </a:t>
            </a:r>
            <a:r>
              <a:rPr lang="es-CO" dirty="0" smtClean="0"/>
              <a:t>mas los alcances de dicha ley? Explique.</a:t>
            </a:r>
          </a:p>
          <a:p>
            <a:pPr marL="0" indent="0" algn="just">
              <a:buNone/>
            </a:pPr>
            <a:endParaRPr lang="es-CO" dirty="0" smtClean="0"/>
          </a:p>
          <a:p>
            <a:pPr marL="0" indent="0" algn="just">
              <a:buNone/>
            </a:pPr>
            <a:r>
              <a:rPr lang="es-CO" dirty="0" smtClean="0"/>
              <a:t>2- ¿Conoces los componentes del liquido del vapeador? Si – No. Si tu respuesta fue si, que efectos nocivos haz escuchado que tiene esta sustancia? Si tu respuesta fue No, fumarias sabiendo que tiene efectos nocivos  que perjudican tu salud e incluso pueden llevarte a la muerte? </a:t>
            </a:r>
            <a:endParaRPr lang="es-CO" dirty="0" smtClean="0"/>
          </a:p>
          <a:p>
            <a:pPr marL="0" indent="0" algn="just">
              <a:buNone/>
            </a:pPr>
            <a:endParaRPr lang="es-CO" dirty="0" smtClean="0"/>
          </a:p>
          <a:p>
            <a:pPr marL="0" indent="0" algn="just">
              <a:buNone/>
            </a:pPr>
            <a:r>
              <a:rPr lang="es-CO" dirty="0" smtClean="0"/>
              <a:t>3- ¿Sabes que es la </a:t>
            </a:r>
            <a:r>
              <a:rPr lang="es-CO" dirty="0" smtClean="0"/>
              <a:t>nicotina y </a:t>
            </a:r>
            <a:r>
              <a:rPr lang="es-CO" dirty="0" err="1" smtClean="0"/>
              <a:t>Tetrahidrocannabidol</a:t>
            </a:r>
            <a:r>
              <a:rPr lang="es-CO" dirty="0" smtClean="0"/>
              <a:t> (THC)? </a:t>
            </a:r>
            <a:r>
              <a:rPr lang="es-CO" dirty="0" smtClean="0"/>
              <a:t>Si – No. Explique tu respuesta                                        </a:t>
            </a:r>
          </a:p>
          <a:p>
            <a:pPr marL="0" indent="0" algn="r">
              <a:buNone/>
            </a:pPr>
            <a:r>
              <a:rPr lang="es-CO" dirty="0" smtClean="0"/>
              <a:t>   </a:t>
            </a:r>
          </a:p>
          <a:p>
            <a:pPr marL="0" indent="0" algn="r">
              <a:buNone/>
            </a:pPr>
            <a:endParaRPr lang="es-CO" dirty="0" smtClean="0"/>
          </a:p>
          <a:p>
            <a:pPr marL="0" indent="0" algn="r">
              <a:buNone/>
            </a:pPr>
            <a:r>
              <a:rPr lang="es-CO" dirty="0" smtClean="0"/>
              <a:t> </a:t>
            </a:r>
            <a:endParaRPr lang="es-CO" dirty="0"/>
          </a:p>
        </p:txBody>
      </p:sp>
      <p:pic>
        <p:nvPicPr>
          <p:cNvPr id="4" name="Imagen 3" descr="Question Point D'Interrogation Faq · Images vectorielles gratuites sur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04327" y="537372"/>
            <a:ext cx="1303775" cy="1506770"/>
          </a:xfrm>
          <a:prstGeom prst="rect">
            <a:avLst/>
          </a:prstGeom>
        </p:spPr>
      </p:pic>
    </p:spTree>
    <p:extLst>
      <p:ext uri="{BB962C8B-B14F-4D97-AF65-F5344CB8AC3E}">
        <p14:creationId xmlns:p14="http://schemas.microsoft.com/office/powerpoint/2010/main" val="3820236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¿Qué químicos contienen los </a:t>
            </a:r>
            <a:r>
              <a:rPr lang="es-CO" b="1" dirty="0" err="1"/>
              <a:t>vapeadores</a:t>
            </a:r>
            <a:r>
              <a:rPr lang="es-CO" b="1" dirty="0"/>
              <a:t>?</a:t>
            </a:r>
            <a:r>
              <a:rPr lang="es-CO" dirty="0"/>
              <a:t/>
            </a:r>
            <a:br>
              <a:rPr lang="es-CO" dirty="0"/>
            </a:br>
            <a:endParaRPr lang="es-CO" dirty="0"/>
          </a:p>
        </p:txBody>
      </p:sp>
      <p:sp>
        <p:nvSpPr>
          <p:cNvPr id="3" name="Marcador de contenido 2"/>
          <p:cNvSpPr>
            <a:spLocks noGrp="1"/>
          </p:cNvSpPr>
          <p:nvPr>
            <p:ph idx="1"/>
          </p:nvPr>
        </p:nvSpPr>
        <p:spPr/>
        <p:txBody>
          <a:bodyPr/>
          <a:lstStyle/>
          <a:p>
            <a:pPr marL="0" indent="0" algn="just">
              <a:buNone/>
            </a:pPr>
            <a:r>
              <a:rPr lang="es-CO" dirty="0" smtClean="0"/>
              <a:t>Si </a:t>
            </a:r>
            <a:r>
              <a:rPr lang="es-CO" dirty="0"/>
              <a:t>bien es cierto la mayoría de las etiquetas de los </a:t>
            </a:r>
            <a:r>
              <a:rPr lang="es-CO" dirty="0" err="1"/>
              <a:t>vapeadores</a:t>
            </a:r>
            <a:r>
              <a:rPr lang="es-CO" dirty="0"/>
              <a:t> son sumamente engañosos, solo señalan que contiene sustancias como: glicerina, </a:t>
            </a:r>
            <a:r>
              <a:rPr lang="es-CO" dirty="0" err="1"/>
              <a:t>propilenglicol</a:t>
            </a:r>
            <a:r>
              <a:rPr lang="es-CO" dirty="0"/>
              <a:t>, aromatizantes y saborizantes. Incluso, en algunos productos solo se visualiza una estampilla que indica que contiene el 5 por ciento o más de nicotina, pero en realidad esconden que dicho liquido contiene mas de </a:t>
            </a:r>
            <a:r>
              <a:rPr lang="es-CO" u="sng" dirty="0">
                <a:solidFill>
                  <a:srgbClr val="FF0000"/>
                </a:solidFill>
                <a:hlinkClick r:id="rId2"/>
              </a:rPr>
              <a:t>30 sustancias “venenosas</a:t>
            </a:r>
            <a:r>
              <a:rPr lang="es-CO" u="sng" dirty="0">
                <a:hlinkClick r:id="rId2"/>
              </a:rPr>
              <a:t>” </a:t>
            </a:r>
            <a:r>
              <a:rPr lang="es-CO" dirty="0"/>
              <a:t>que son omitidas en su etiquetado, que no están diseñadas para ser ingeridas por su nivel de toxicidad, representando así un riesgo alto para quienes </a:t>
            </a:r>
            <a:r>
              <a:rPr lang="es-CO" dirty="0" err="1"/>
              <a:t>vapean</a:t>
            </a:r>
            <a:r>
              <a:rPr lang="es-CO" dirty="0"/>
              <a:t>.  </a:t>
            </a:r>
          </a:p>
          <a:p>
            <a:endParaRPr lang="es-CO" dirty="0"/>
          </a:p>
        </p:txBody>
      </p:sp>
    </p:spTree>
    <p:extLst>
      <p:ext uri="{BB962C8B-B14F-4D97-AF65-F5344CB8AC3E}">
        <p14:creationId xmlns:p14="http://schemas.microsoft.com/office/powerpoint/2010/main" val="570288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460500"/>
          </a:xfrm>
        </p:spPr>
        <p:txBody>
          <a:bodyPr>
            <a:normAutofit fontScale="90000"/>
          </a:bodyPr>
          <a:lstStyle/>
          <a:p>
            <a:pPr algn="ctr"/>
            <a:r>
              <a:rPr lang="es-CO" b="1" dirty="0"/>
              <a:t>¿Cuáles son los riesgos del </a:t>
            </a:r>
            <a:r>
              <a:rPr lang="es-CO" b="1" dirty="0" err="1"/>
              <a:t>vapeo</a:t>
            </a:r>
            <a:r>
              <a:rPr lang="es-CO" b="1" dirty="0"/>
              <a:t> para la salud</a:t>
            </a:r>
            <a:r>
              <a:rPr lang="es-CO" b="1" dirty="0" smtClean="0"/>
              <a:t>?</a:t>
            </a:r>
            <a:r>
              <a:rPr lang="es-CO" dirty="0"/>
              <a:t/>
            </a:r>
            <a:br>
              <a:rPr lang="es-CO" dirty="0"/>
            </a:br>
            <a:endParaRPr lang="es-CO" dirty="0"/>
          </a:p>
        </p:txBody>
      </p:sp>
      <p:sp>
        <p:nvSpPr>
          <p:cNvPr id="3" name="Marcador de contenido 2"/>
          <p:cNvSpPr>
            <a:spLocks noGrp="1"/>
          </p:cNvSpPr>
          <p:nvPr>
            <p:ph idx="1"/>
          </p:nvPr>
        </p:nvSpPr>
        <p:spPr>
          <a:xfrm>
            <a:off x="838200" y="1468190"/>
            <a:ext cx="10817180" cy="4958368"/>
          </a:xfrm>
        </p:spPr>
        <p:txBody>
          <a:bodyPr>
            <a:normAutofit fontScale="92500" lnSpcReduction="20000"/>
          </a:bodyPr>
          <a:lstStyle/>
          <a:p>
            <a:pPr lvl="0" fontAlgn="base"/>
            <a:r>
              <a:rPr lang="es-CO" b="1" dirty="0" smtClean="0"/>
              <a:t>adicción</a:t>
            </a:r>
            <a:r>
              <a:rPr lang="es-CO" b="1" dirty="0"/>
              <a:t>:</a:t>
            </a:r>
            <a:r>
              <a:rPr lang="es-CO" dirty="0"/>
              <a:t> los cigarrillos electrónicos contienen </a:t>
            </a:r>
            <a:r>
              <a:rPr lang="es-CO" b="1" u="sng" dirty="0">
                <a:hlinkClick r:id="rId2"/>
              </a:rPr>
              <a:t>nicotina</a:t>
            </a:r>
            <a:r>
              <a:rPr lang="es-CO" dirty="0"/>
              <a:t>, una droga que es altamente adictiva. No es necesario </a:t>
            </a:r>
            <a:r>
              <a:rPr lang="es-CO" dirty="0" err="1"/>
              <a:t>vapear</a:t>
            </a:r>
            <a:r>
              <a:rPr lang="es-CO" dirty="0"/>
              <a:t> todos los días para volverse adicto.</a:t>
            </a:r>
          </a:p>
          <a:p>
            <a:pPr lvl="0" fontAlgn="base"/>
            <a:r>
              <a:rPr lang="es-CO" b="1" dirty="0"/>
              <a:t>ansiedad y depresión:</a:t>
            </a:r>
            <a:r>
              <a:rPr lang="es-CO" dirty="0"/>
              <a:t> la nicotina empeora la </a:t>
            </a:r>
            <a:r>
              <a:rPr lang="es-CO" b="1" u="sng" dirty="0">
                <a:hlinkClick r:id="rId3"/>
              </a:rPr>
              <a:t>ansiedad</a:t>
            </a:r>
            <a:r>
              <a:rPr lang="es-CO" dirty="0"/>
              <a:t> y la </a:t>
            </a:r>
            <a:r>
              <a:rPr lang="es-CO" b="1" u="sng" dirty="0">
                <a:hlinkClick r:id="rId4"/>
              </a:rPr>
              <a:t>depresión</a:t>
            </a:r>
            <a:r>
              <a:rPr lang="es-CO" dirty="0"/>
              <a:t>. También afecta la memoria, la concentración, el autocontrol y la atención, en especial en los cerebros que están en desarrollo.</a:t>
            </a:r>
          </a:p>
          <a:p>
            <a:pPr lvl="0" fontAlgn="base"/>
            <a:r>
              <a:rPr lang="es-CO" b="1" dirty="0"/>
              <a:t>volverse fumador:</a:t>
            </a:r>
            <a:r>
              <a:rPr lang="es-CO" dirty="0"/>
              <a:t> los jóvenes que </a:t>
            </a:r>
            <a:r>
              <a:rPr lang="es-CO" dirty="0" err="1"/>
              <a:t>vapean</a:t>
            </a:r>
            <a:r>
              <a:rPr lang="es-CO" dirty="0"/>
              <a:t> tienen más probabilidades de comenzar a fumar </a:t>
            </a:r>
            <a:r>
              <a:rPr lang="es-CO" b="1" u="sng" dirty="0">
                <a:hlinkClick r:id="rId5"/>
              </a:rPr>
              <a:t>cigarrillos</a:t>
            </a:r>
            <a:r>
              <a:rPr lang="es-CO" dirty="0"/>
              <a:t> comunes (con tabaco) y es más probable que desarrollen otras adicciones en el futuro.</a:t>
            </a:r>
          </a:p>
          <a:p>
            <a:pPr lvl="0" fontAlgn="base"/>
            <a:r>
              <a:rPr lang="es-CO" b="1" dirty="0"/>
              <a:t>Camino fácil a consumir drogas o combinarlo con marihuana </a:t>
            </a:r>
            <a:r>
              <a:rPr lang="es-CO" dirty="0"/>
              <a:t>(THC)</a:t>
            </a:r>
          </a:p>
          <a:p>
            <a:pPr lvl="0" fontAlgn="base"/>
            <a:r>
              <a:rPr lang="es-CO" b="1" dirty="0"/>
              <a:t>problemas para dormir</a:t>
            </a:r>
            <a:endParaRPr lang="es-CO" dirty="0"/>
          </a:p>
          <a:p>
            <a:pPr lvl="0" fontAlgn="base"/>
            <a:r>
              <a:rPr lang="es-CO" b="1" dirty="0"/>
              <a:t>exposición a sustancias químicas cancerígenas</a:t>
            </a:r>
            <a:endParaRPr lang="es-CO" dirty="0"/>
          </a:p>
          <a:p>
            <a:pPr lvl="0" fontAlgn="base"/>
            <a:r>
              <a:rPr lang="es-CO" b="1" u="sng" dirty="0">
                <a:hlinkClick r:id="rId6"/>
              </a:rPr>
              <a:t>bronquitis</a:t>
            </a:r>
            <a:r>
              <a:rPr lang="es-CO" b="1" dirty="0"/>
              <a:t> crónica</a:t>
            </a:r>
            <a:endParaRPr lang="es-CO" dirty="0"/>
          </a:p>
          <a:p>
            <a:pPr lvl="0" fontAlgn="base"/>
            <a:r>
              <a:rPr lang="es-CO" b="1" dirty="0"/>
              <a:t>daño en los pulmones</a:t>
            </a:r>
            <a:r>
              <a:rPr lang="es-CO" dirty="0"/>
              <a:t> que puede poner en riesgo la vida</a:t>
            </a:r>
          </a:p>
          <a:p>
            <a:endParaRPr lang="es-CO" dirty="0"/>
          </a:p>
        </p:txBody>
      </p:sp>
    </p:spTree>
    <p:extLst>
      <p:ext uri="{BB962C8B-B14F-4D97-AF65-F5344CB8AC3E}">
        <p14:creationId xmlns:p14="http://schemas.microsoft.com/office/powerpoint/2010/main" val="944347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s-CO" dirty="0"/>
          </a:p>
        </p:txBody>
      </p:sp>
      <p:sp>
        <p:nvSpPr>
          <p:cNvPr id="4" name="Rectángulo 3"/>
          <p:cNvSpPr/>
          <p:nvPr/>
        </p:nvSpPr>
        <p:spPr>
          <a:xfrm>
            <a:off x="2004850" y="2967335"/>
            <a:ext cx="8182304" cy="923330"/>
          </a:xfrm>
          <a:prstGeom prst="rect">
            <a:avLst/>
          </a:prstGeom>
          <a:noFill/>
        </p:spPr>
        <p:txBody>
          <a:bodyPr wrap="none" lIns="91440" tIns="45720" rIns="91440" bIns="45720">
            <a:spAutoFit/>
          </a:bodyPr>
          <a:lstStyle/>
          <a:p>
            <a:pPr algn="ctr"/>
            <a:r>
              <a:rPr lang="es-ES" sz="5400" b="1" cap="none" spc="0" dirty="0" smtClean="0">
                <a:ln w="22225">
                  <a:solidFill>
                    <a:schemeClr val="accent2"/>
                  </a:solidFill>
                  <a:prstDash val="solid"/>
                </a:ln>
                <a:solidFill>
                  <a:schemeClr val="accent2">
                    <a:lumMod val="40000"/>
                    <a:lumOff val="60000"/>
                  </a:schemeClr>
                </a:solidFill>
                <a:effectLst/>
              </a:rPr>
              <a:t>GRACIAS POR SU ATENCION</a:t>
            </a:r>
            <a:endParaRPr lang="es-ES" sz="5400" b="1" cap="none" spc="0" dirty="0">
              <a:ln w="22225">
                <a:solidFill>
                  <a:schemeClr val="accent2"/>
                </a:solidFill>
                <a:prstDash val="solid"/>
              </a:ln>
              <a:solidFill>
                <a:schemeClr val="accent2">
                  <a:lumMod val="40000"/>
                  <a:lumOff val="60000"/>
                </a:schemeClr>
              </a:solidFill>
              <a:effectLst/>
            </a:endParaRPr>
          </a:p>
        </p:txBody>
      </p:sp>
      <p:sp>
        <p:nvSpPr>
          <p:cNvPr id="5" name="Rectángulo 4"/>
          <p:cNvSpPr/>
          <p:nvPr/>
        </p:nvSpPr>
        <p:spPr>
          <a:xfrm>
            <a:off x="2095481" y="2967335"/>
            <a:ext cx="8001037" cy="923330"/>
          </a:xfrm>
          <a:prstGeom prst="rect">
            <a:avLst/>
          </a:prstGeom>
          <a:noFill/>
        </p:spPr>
        <p:txBody>
          <a:bodyPr wrap="none" lIns="91440" tIns="45720" rIns="91440" bIns="45720">
            <a:spAutoFit/>
          </a:bodyPr>
          <a:lstStyle/>
          <a:p>
            <a:pPr algn="ctr"/>
            <a:r>
              <a:rPr lang="es-ES" sz="5400" b="0" cap="none" spc="0" dirty="0" smtClean="0">
                <a:ln w="0"/>
                <a:solidFill>
                  <a:schemeClr val="tx1"/>
                </a:solidFill>
                <a:effectLst>
                  <a:outerShdw blurRad="38100" dist="19050" dir="2700000" algn="tl" rotWithShape="0">
                    <a:schemeClr val="dk1">
                      <a:alpha val="40000"/>
                    </a:schemeClr>
                  </a:outerShdw>
                </a:effectLst>
              </a:rPr>
              <a:t>GRACIAS POR SU ATENCION</a:t>
            </a:r>
            <a:endParaRPr lang="es-CO"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96680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740</Words>
  <Application>Microsoft Office PowerPoint</Application>
  <PresentationFormat>Panorámica</PresentationFormat>
  <Paragraphs>54</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Presentación de PowerPoint</vt:lpstr>
      <vt:lpstr>Presentación de PowerPoint</vt:lpstr>
      <vt:lpstr>Presentación de PowerPoint</vt:lpstr>
      <vt:lpstr>REFLEXIONEMOS…</vt:lpstr>
      <vt:lpstr>¿Qué químicos contienen los vapeadores? </vt:lpstr>
      <vt:lpstr>¿Cuáles son los riesgos del vapeo para la salud? </vt:lpstr>
      <vt:lpstr>Presentación de PowerPoint</vt:lpstr>
    </vt:vector>
  </TitlesOfParts>
  <Company>Secretaria de Educacion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ESTUDIANTE</dc:creator>
  <cp:lastModifiedBy>user</cp:lastModifiedBy>
  <cp:revision>12</cp:revision>
  <dcterms:created xsi:type="dcterms:W3CDTF">2024-03-19T21:16:13Z</dcterms:created>
  <dcterms:modified xsi:type="dcterms:W3CDTF">2024-03-20T05:13:44Z</dcterms:modified>
</cp:coreProperties>
</file>